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60" r:id="rId5"/>
    <p:sldId id="261" r:id="rId6"/>
    <p:sldId id="259" r:id="rId7"/>
    <p:sldId id="264" r:id="rId8"/>
    <p:sldId id="268" r:id="rId9"/>
    <p:sldId id="267" r:id="rId10"/>
    <p:sldId id="263" r:id="rId11"/>
    <p:sldId id="262" r:id="rId12"/>
    <p:sldId id="258"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1B425A2-F7B2-48A9-B239-668835B210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425A2-F7B2-48A9-B239-668835B210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425A2-F7B2-48A9-B239-668835B210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425A2-F7B2-48A9-B239-668835B210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425A2-F7B2-48A9-B239-668835B210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425A2-F7B2-48A9-B239-668835B210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B425A2-F7B2-48A9-B239-668835B210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B425A2-F7B2-48A9-B239-668835B210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B425A2-F7B2-48A9-B239-668835B210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425A2-F7B2-48A9-B239-668835B210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213919-7812-466A-BF41-5A6709351739}" type="datetimeFigureOut">
              <a:rPr lang="en-US" smtClean="0"/>
              <a:pPr/>
              <a:t>12/17/2022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1B425A2-F7B2-48A9-B239-668835B210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C213919-7812-466A-BF41-5A6709351739}" type="datetimeFigureOut">
              <a:rPr lang="en-US" smtClean="0"/>
              <a:pPr/>
              <a:t>12/17/2022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B425A2-F7B2-48A9-B239-668835B210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noAutofit/>
          </a:bodyPr>
          <a:lstStyle/>
          <a:p>
            <a:r>
              <a:rPr lang="en-US" sz="2400" dirty="0" smtClean="0"/>
              <a:t>Categorical syllogism:</a:t>
            </a:r>
          </a:p>
          <a:p>
            <a:r>
              <a:rPr lang="en-US" sz="2400" dirty="0" smtClean="0"/>
              <a:t>We define a categorical syllogism as a deductive argument consisting of three categorical propositions that together contain exactly three terms, each of which occurs in exactly two of the constituent propositions.</a:t>
            </a:r>
          </a:p>
          <a:p>
            <a:r>
              <a:rPr lang="en-US" sz="2400" dirty="0" smtClean="0"/>
              <a:t>Example: </a:t>
            </a:r>
          </a:p>
          <a:p>
            <a:r>
              <a:rPr lang="en-US" sz="2400" dirty="0" smtClean="0"/>
              <a:t>All men are mortal</a:t>
            </a:r>
          </a:p>
          <a:p>
            <a:r>
              <a:rPr lang="en-US" sz="2400" dirty="0" smtClean="0"/>
              <a:t>All poets are men</a:t>
            </a:r>
          </a:p>
          <a:p>
            <a:r>
              <a:rPr lang="en-US" sz="2400" dirty="0" smtClean="0"/>
              <a:t>Therefore All poets are mortal</a:t>
            </a:r>
          </a:p>
          <a:p>
            <a:endParaRPr lang="en-US" sz="1800" dirty="0" smtClean="0"/>
          </a:p>
          <a:p>
            <a:pPr>
              <a:buNone/>
            </a:pP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lstStyle/>
          <a:p>
            <a:r>
              <a:rPr lang="en-US" dirty="0" smtClean="0"/>
              <a:t>4.No standard- form categorical syllogism having two negative premises is valid any negative proposition denies class inclusion; it asserts that some or all of one class is excluded from the whole of the other </a:t>
            </a:r>
            <a:r>
              <a:rPr lang="en-US" dirty="0" err="1" smtClean="0"/>
              <a:t>class.If</a:t>
            </a:r>
            <a:r>
              <a:rPr lang="en-US" dirty="0" smtClean="0"/>
              <a:t> both premises are negative the argument must be invalid. The mistake is named the fallacy of exclusive premises.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lstStyle/>
          <a:p>
            <a:r>
              <a:rPr lang="en-US" dirty="0" smtClean="0"/>
              <a:t>5. If either premise of a valid standard –form syllogism is negative, the conclusion must be negative. The mistake here is called the fallacy of drawing an affirmative conclusion from a negative premise.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6. From two universal premises no particular conclusion may be drawn.</a:t>
            </a:r>
          </a:p>
          <a:p>
            <a:r>
              <a:rPr lang="en-US" dirty="0" smtClean="0"/>
              <a:t>This final rule is not needed in the traditional account of the categorical syllogism. When existential import is carefully  considered, it will be clear that  if the premises of an argument do not assert the existence of anything at all, the conclusion  will be unwarranted when, from it, the existence may be inferred. The mistake is called the existential fallacy. Example:</a:t>
            </a:r>
          </a:p>
          <a:p>
            <a:r>
              <a:rPr lang="en-US" dirty="0" smtClean="0"/>
              <a:t>All household pets are domestic animals.</a:t>
            </a:r>
          </a:p>
          <a:p>
            <a:r>
              <a:rPr lang="en-US" dirty="0" smtClean="0"/>
              <a:t>No unicorns are domestic animals.</a:t>
            </a:r>
          </a:p>
          <a:p>
            <a:r>
              <a:rPr lang="en-US" dirty="0" smtClean="0"/>
              <a:t>Therefore some unicorns are not </a:t>
            </a:r>
            <a:r>
              <a:rPr lang="en-US" smtClean="0"/>
              <a:t>household pets.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The precise Meaning of “</a:t>
            </a:r>
            <a:r>
              <a:rPr lang="en-US" dirty="0" err="1" smtClean="0"/>
              <a:t>Invlid</a:t>
            </a:r>
            <a:r>
              <a:rPr lang="en-US" dirty="0" smtClean="0"/>
              <a:t>” and “valid”</a:t>
            </a:r>
          </a:p>
          <a:p>
            <a:r>
              <a:rPr lang="en-US" dirty="0" smtClean="0"/>
              <a:t>If the specific form of a given argument has substitution instance whose premises are true but conclusion is false, then the given argument is invalid.</a:t>
            </a:r>
          </a:p>
          <a:p>
            <a:r>
              <a:rPr lang="en-US" dirty="0" smtClean="0"/>
              <a:t>Any argument that is not invalid must be valid.</a:t>
            </a:r>
          </a:p>
          <a:p>
            <a:r>
              <a:rPr lang="en-US" dirty="0" smtClean="0"/>
              <a:t>An argument is valid if and only if it has no substitution instances with true premises and a false conclusion</a:t>
            </a:r>
          </a:p>
          <a:p>
            <a:r>
              <a:rPr lang="en-US" dirty="0" smtClean="0"/>
              <a:t>Therefore validity is a formal </a:t>
            </a:r>
            <a:r>
              <a:rPr lang="en-US" dirty="0" err="1" smtClean="0"/>
              <a:t>notion,an</a:t>
            </a:r>
            <a:r>
              <a:rPr lang="en-US" dirty="0" smtClean="0"/>
              <a:t> argument is valid if and only if the specific form of that argument is a valid argument form.</a:t>
            </a:r>
          </a:p>
          <a:p>
            <a:r>
              <a:rPr lang="en-US" dirty="0" smtClean="0"/>
              <a:t>Example:   </a:t>
            </a:r>
            <a:r>
              <a:rPr lang="en-US" dirty="0" err="1" smtClean="0"/>
              <a:t>i</a:t>
            </a:r>
            <a:r>
              <a:rPr lang="en-US" dirty="0" smtClean="0"/>
              <a:t>)   </a:t>
            </a:r>
            <a:r>
              <a:rPr lang="en-US" dirty="0" err="1" smtClean="0"/>
              <a:t>PvQ</a:t>
            </a:r>
            <a:endParaRPr lang="en-US" dirty="0" smtClean="0"/>
          </a:p>
          <a:p>
            <a:r>
              <a:rPr lang="en-US" dirty="0" smtClean="0"/>
              <a:t> It is not the case that P                    ii)    </a:t>
            </a:r>
            <a:r>
              <a:rPr lang="en-US" dirty="0" err="1" smtClean="0"/>
              <a:t>PↃQ</a:t>
            </a:r>
            <a:endParaRPr lang="en-US" dirty="0" smtClean="0"/>
          </a:p>
          <a:p>
            <a:r>
              <a:rPr lang="en-US" dirty="0" smtClean="0"/>
              <a:t>                                                                    p</a:t>
            </a:r>
          </a:p>
          <a:p>
            <a:pPr>
              <a:buNone/>
            </a:pPr>
            <a:r>
              <a:rPr lang="en-US" dirty="0" smtClean="0"/>
              <a:t>                   Therefore Q              Therefore Q</a:t>
            </a:r>
          </a:p>
          <a:p>
            <a:pPr>
              <a:buNone/>
            </a:pPr>
            <a:r>
              <a:rPr lang="en-US" dirty="0" smtClean="0"/>
              <a:t>         iii)       P.Q</a:t>
            </a:r>
          </a:p>
          <a:p>
            <a:pPr>
              <a:buNone/>
            </a:pPr>
            <a:r>
              <a:rPr lang="en-US" smtClean="0"/>
              <a:t>            Therefore P  </a:t>
            </a:r>
            <a:endParaRPr lang="en-US" dirty="0" smtClean="0"/>
          </a:p>
          <a:p>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Construction of syllogism :</a:t>
            </a:r>
          </a:p>
          <a:p>
            <a:r>
              <a:rPr lang="en-US" dirty="0" smtClean="0"/>
              <a:t>The three categorical propositions in our example argument above contain exactly three terms- mortal,  poets and men. The term that occurs as the predicate of the conclusion(“mortal” in this case), is called the major term of the syllogism. The term that occurs as the subject of the conclusion(“poets” in this case), is called the minor term of the syllogism. The third term of the syllogism(“men” in this case), which never occurs in the conclusion but always appears in both premises, is called the middle term.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Figure of syllogism:</a:t>
            </a:r>
          </a:p>
          <a:p>
            <a:r>
              <a:rPr lang="en-US" dirty="0" smtClean="0"/>
              <a:t>Syllogisms can have four – and only four – possible different figures:</a:t>
            </a:r>
          </a:p>
          <a:p>
            <a:r>
              <a:rPr lang="en-US" dirty="0" smtClean="0"/>
              <a:t>1.  First figure: The middle term may be the subject term of   the major premise and the predicate term of the minor premise.</a:t>
            </a:r>
          </a:p>
          <a:p>
            <a:r>
              <a:rPr lang="en-US" dirty="0" smtClean="0"/>
              <a:t>2.  Second figure: The middle term may be the predicate term of both premises.</a:t>
            </a:r>
          </a:p>
          <a:p>
            <a:r>
              <a:rPr lang="en-US" dirty="0" smtClean="0"/>
              <a:t>3.  Third figure: The middle term may be subject term of both premises.</a:t>
            </a:r>
          </a:p>
          <a:p>
            <a:r>
              <a:rPr lang="en-US" dirty="0" smtClean="0"/>
              <a:t>4.  Fourth Figure: The middle term may be the predicate term of the major premise and the subject term of the minor premise. </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lstStyle/>
          <a:p>
            <a:r>
              <a:rPr lang="en-US" dirty="0" smtClean="0"/>
              <a:t>The Mood of Syllogism:</a:t>
            </a:r>
          </a:p>
          <a:p>
            <a:r>
              <a:rPr lang="en-US" dirty="0" smtClean="0"/>
              <a:t>Every syllogism has a mood. The mood of the syllogism is determined by the types(</a:t>
            </a:r>
            <a:r>
              <a:rPr lang="en-US" dirty="0" err="1" smtClean="0"/>
              <a:t>A,E,I,or</a:t>
            </a:r>
            <a:r>
              <a:rPr lang="en-US" dirty="0" smtClean="0"/>
              <a:t> O)of standard form categorical propositions it </a:t>
            </a:r>
            <a:r>
              <a:rPr lang="en-US" dirty="0" err="1" smtClean="0"/>
              <a:t>contains.The</a:t>
            </a:r>
            <a:r>
              <a:rPr lang="en-US" dirty="0" smtClean="0"/>
              <a:t> mood of the syllogism is therefore is represented by three letters, and those three letters are always given in standard-form order.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normAutofit lnSpcReduction="10000"/>
          </a:bodyPr>
          <a:lstStyle/>
          <a:p>
            <a:r>
              <a:rPr lang="en-US" dirty="0" smtClean="0"/>
              <a:t>Syllogistic Rules and Syllogistic Fallacies:</a:t>
            </a:r>
          </a:p>
          <a:p>
            <a:r>
              <a:rPr lang="en-US" dirty="0" smtClean="0"/>
              <a:t>In syllogistic argument there are Six Rules.</a:t>
            </a:r>
          </a:p>
          <a:p>
            <a:r>
              <a:rPr lang="en-US" dirty="0" smtClean="0"/>
              <a:t>1.  A valid standard-form categorical syllogism must contain exactly three terms, each of which is used in the same sense throughout the argument. If more than three terms are involved the syllogism is invalid . The fallacy thus committed is called the fallacy of four terms. If major term, minor term and middle term are used in different sense in different places then fallacy of ambiguous major minor and middle  will be committed respectively.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5" name="Content Placeholder 4"/>
          <p:cNvSpPr>
            <a:spLocks noGrp="1"/>
          </p:cNvSpPr>
          <p:nvPr>
            <p:ph idx="1"/>
          </p:nvPr>
        </p:nvSpPr>
        <p:spPr/>
        <p:txBody>
          <a:bodyPr>
            <a:normAutofit/>
          </a:bodyPr>
          <a:lstStyle/>
          <a:p>
            <a:r>
              <a:rPr lang="en-US" dirty="0" smtClean="0"/>
              <a:t>2. In a valid standard –form categorical syllogism, the middle term must be distributed in at least one premise. </a:t>
            </a:r>
          </a:p>
          <a:p>
            <a:r>
              <a:rPr lang="en-US" dirty="0" smtClean="0"/>
              <a:t>All Russians were revolutionists</a:t>
            </a:r>
          </a:p>
          <a:p>
            <a:r>
              <a:rPr lang="en-US" dirty="0" smtClean="0"/>
              <a:t>All anarchists were revolutionists</a:t>
            </a:r>
          </a:p>
          <a:p>
            <a:r>
              <a:rPr lang="en-US" dirty="0" smtClean="0"/>
              <a:t>Therefore, all anarchists are Russians.</a:t>
            </a:r>
          </a:p>
          <a:p>
            <a:r>
              <a:rPr lang="en-US" dirty="0" smtClean="0"/>
              <a:t>This argument is invalid, because here the middle term “revolutionists” is an undistributed term in both of the premises. The fallacy this syllogism commits is called the fallacy of the undistributed middle.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Logic</a:t>
            </a:r>
            <a:endParaRPr lang="en-US" dirty="0"/>
          </a:p>
        </p:txBody>
      </p:sp>
      <p:sp>
        <p:nvSpPr>
          <p:cNvPr id="7" name="Content Placeholder 4"/>
          <p:cNvSpPr>
            <a:spLocks noGrp="1"/>
          </p:cNvSpPr>
          <p:nvPr>
            <p:ph idx="1"/>
          </p:nvPr>
        </p:nvSpPr>
        <p:spPr/>
        <p:txBody>
          <a:bodyPr>
            <a:noAutofit/>
          </a:bodyPr>
          <a:lstStyle/>
          <a:p>
            <a:r>
              <a:rPr lang="en-US" sz="2400" dirty="0" smtClean="0"/>
              <a:t>3. In a valid standard-form categorical syllogism, if any term is </a:t>
            </a:r>
            <a:r>
              <a:rPr lang="en-US" sz="2400" dirty="0" err="1" smtClean="0"/>
              <a:t>disrtibuted</a:t>
            </a:r>
            <a:r>
              <a:rPr lang="en-US" sz="2400" dirty="0" smtClean="0"/>
              <a:t> in the conclusion then it must be distributed in the premises. A term that is distributed in the conclusion but is not distributed in the premises is therefore a sure mark that the conclusion has gone beyond its premises and has reached too far. The fallacy is that of illicit process. This fallacy may be of two types- illicit major and illicit minor.</a:t>
            </a:r>
          </a:p>
          <a:p>
            <a:r>
              <a:rPr lang="en-US" sz="2400" dirty="0" smtClean="0"/>
              <a:t>Example;</a:t>
            </a:r>
          </a:p>
          <a:p>
            <a:r>
              <a:rPr lang="en-US" sz="2400" dirty="0" smtClean="0"/>
              <a:t>All dogs are mammals</a:t>
            </a:r>
          </a:p>
          <a:p>
            <a:r>
              <a:rPr lang="en-US" sz="2400" dirty="0" smtClean="0"/>
              <a:t>No cats are dogs</a:t>
            </a:r>
          </a:p>
          <a:p>
            <a:r>
              <a:rPr lang="en-US" sz="2400" dirty="0" smtClean="0"/>
              <a:t>Therefore no cats are mammals.</a:t>
            </a:r>
          </a:p>
          <a:p>
            <a:endParaRPr lang="en-US"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syllogism is invalid ,the fallacy here is that of an illicit major. Since the major term “mammals” is distributed in the conclusion . It is  E proposition but the major term “mammals” is not distributed in the major premise, since here the major term “mammals” is the predicate of A proposition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6" name="Content Placeholder 4"/>
          <p:cNvSpPr>
            <a:spLocks noGrp="1"/>
          </p:cNvSpPr>
          <p:nvPr>
            <p:ph idx="1"/>
          </p:nvPr>
        </p:nvSpPr>
        <p:spPr/>
        <p:txBody>
          <a:bodyPr>
            <a:noAutofit/>
          </a:bodyPr>
          <a:lstStyle/>
          <a:p>
            <a:r>
              <a:rPr lang="en-US" sz="2800" dirty="0" smtClean="0"/>
              <a:t>Example:</a:t>
            </a:r>
          </a:p>
          <a:p>
            <a:r>
              <a:rPr lang="en-US" sz="2800" dirty="0" smtClean="0"/>
              <a:t>All traditionally religious people are fundamentalists.</a:t>
            </a:r>
          </a:p>
          <a:p>
            <a:r>
              <a:rPr lang="en-US" sz="2800" dirty="0" smtClean="0"/>
              <a:t>All traditionally religious people are opponents of same sex marriages.</a:t>
            </a:r>
          </a:p>
          <a:p>
            <a:r>
              <a:rPr lang="en-US" sz="2800" dirty="0" smtClean="0"/>
              <a:t>Therefore all opponents of same sex marriages are fundamentalists.</a:t>
            </a:r>
          </a:p>
          <a:p>
            <a:r>
              <a:rPr lang="en-US" sz="2800" dirty="0" smtClean="0"/>
              <a:t>Here the minor term “opponents of same sex </a:t>
            </a:r>
            <a:r>
              <a:rPr lang="en-US" sz="2800" dirty="0" err="1" smtClean="0"/>
              <a:t>marriages”is</a:t>
            </a:r>
            <a:r>
              <a:rPr lang="en-US" sz="2800" dirty="0" smtClean="0"/>
              <a:t> </a:t>
            </a:r>
            <a:r>
              <a:rPr lang="en-US" sz="2800" dirty="0" err="1" smtClean="0"/>
              <a:t>ditributed</a:t>
            </a:r>
            <a:r>
              <a:rPr lang="en-US" sz="2800" dirty="0" smtClean="0"/>
              <a:t> in the conclusion but it is </a:t>
            </a:r>
            <a:r>
              <a:rPr lang="en-US" sz="2800" dirty="0" err="1" smtClean="0"/>
              <a:t>undisributed</a:t>
            </a:r>
            <a:r>
              <a:rPr lang="en-US" sz="2800" dirty="0" smtClean="0"/>
              <a:t> in the minor premise.</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310</TotalTime>
  <Words>1022</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Logic</vt:lpstr>
      <vt:lpstr>Slide 2</vt:lpstr>
      <vt:lpstr>Logic</vt:lpstr>
      <vt:lpstr>Logic</vt:lpstr>
      <vt:lpstr>Logic</vt:lpstr>
      <vt:lpstr>Logic</vt:lpstr>
      <vt:lpstr>Logic</vt:lpstr>
      <vt:lpstr>Slide 8</vt:lpstr>
      <vt:lpstr>Slide 9</vt:lpstr>
      <vt:lpstr>Logic</vt:lpstr>
      <vt:lpstr>Logic</vt:lpstr>
      <vt:lpstr>Logic</vt:lpstr>
      <vt:lpstr>Logic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dc:title>
  <dc:creator>pholo</dc:creator>
  <cp:lastModifiedBy>pholo</cp:lastModifiedBy>
  <cp:revision>58</cp:revision>
  <dcterms:created xsi:type="dcterms:W3CDTF">2018-09-12T05:53:52Z</dcterms:created>
  <dcterms:modified xsi:type="dcterms:W3CDTF">2022-12-17T07:11:47Z</dcterms:modified>
</cp:coreProperties>
</file>